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0"/>
  </p:notesMasterIdLst>
  <p:sldIdLst>
    <p:sldId id="256" r:id="rId3"/>
    <p:sldId id="283" r:id="rId4"/>
    <p:sldId id="312" r:id="rId5"/>
    <p:sldId id="285" r:id="rId6"/>
    <p:sldId id="314" r:id="rId7"/>
    <p:sldId id="286" r:id="rId8"/>
    <p:sldId id="315" r:id="rId9"/>
    <p:sldId id="316" r:id="rId10"/>
    <p:sldId id="317" r:id="rId11"/>
    <p:sldId id="318" r:id="rId12"/>
    <p:sldId id="319" r:id="rId13"/>
    <p:sldId id="258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281" r:id="rId38"/>
    <p:sldId id="282" r:id="rId39"/>
  </p:sldIdLst>
  <p:sldSz cx="9144000" cy="6858000" type="screen4x3"/>
  <p:notesSz cx="6797675" cy="98742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54" autoAdjust="0"/>
  </p:normalViewPr>
  <p:slideViewPr>
    <p:cSldViewPr snapToGrid="0">
      <p:cViewPr varScale="1">
        <p:scale>
          <a:sx n="82" d="100"/>
          <a:sy n="82" d="100"/>
        </p:scale>
        <p:origin x="8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_tradnl" sz="1800" b="0" strike="noStrike" spc="-1">
                <a:solidFill>
                  <a:srgbClr val="000000"/>
                </a:solidFill>
                <a:latin typeface="Calibri"/>
              </a:rPr>
              <a:t>Pulse para desplazar la diapositiva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9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9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9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8524A81-E38C-4268-91E2-A937BA33CAEC}" type="slidenum">
              <a:rPr lang="es-ES" sz="1400" b="0" strike="noStrike" spc="-1">
                <a:latin typeface="Times New Roman"/>
              </a:rPr>
              <a:t>‹Nº›</a:t>
            </a:fld>
            <a:endParaRPr lang="es-E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 dirty="0">
              <a:latin typeface="Arial"/>
            </a:endParaRPr>
          </a:p>
        </p:txBody>
      </p:sp>
      <p:sp>
        <p:nvSpPr>
          <p:cNvPr id="255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E56731-20BA-4AE1-A081-2626B8F8B30D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3B07CBE-5C38-495D-A3A1-C771005C322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554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3B07CBE-5C38-495D-A3A1-C771005C322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1769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0592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74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9708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8956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8607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5404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705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3B07CBE-5C38-495D-A3A1-C771005C322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6747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151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9059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8561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2304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5027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9250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1292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718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0992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50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3B07CBE-5C38-495D-A3A1-C771005C322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4672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8942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419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5278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3052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9659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C044D62-1A1E-46C9-8285-43FBF26AB995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4700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D576CE-0E2E-4CAB-939F-D301D833171D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36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333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091CB15-B28A-4557-8F71-AC59837A655B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3B07CBE-5C38-495D-A3A1-C771005C322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712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3B07CBE-5C38-495D-A3A1-C771005C322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480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3B07CBE-5C38-495D-A3A1-C771005C322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245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3B07CBE-5C38-495D-A3A1-C771005C322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502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3B07CBE-5C38-495D-A3A1-C771005C322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627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79680" y="4690440"/>
            <a:ext cx="5437800" cy="444312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850560" y="9378720"/>
            <a:ext cx="2945160" cy="493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3B07CBE-5C38-495D-A3A1-C771005C322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s-E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51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_trad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_tradn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1200" b="0" strike="noStrike" spc="-1">
                <a:solidFill>
                  <a:srgbClr val="000000"/>
                </a:solidFill>
                <a:latin typeface="Calibri"/>
              </a:rPr>
              <a:t>Monday, April 17, 2013</a:t>
            </a:r>
            <a:endParaRPr lang="es-ES" sz="12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3124080" y="6429240"/>
            <a:ext cx="3090600" cy="291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200" b="0" strike="noStrike" spc="-1">
                <a:solidFill>
                  <a:srgbClr val="8B8B8B"/>
                </a:solidFill>
                <a:latin typeface="Calibri"/>
              </a:rPr>
              <a:t>11th International Conference on Structural Safety &amp; Reliability</a:t>
            </a:r>
            <a:endParaRPr lang="es-E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FE6BD68-B494-4E35-ACA4-48BD39699793}" type="slidenum">
              <a:rPr lang="es-ES" sz="1200" b="0" strike="noStrike" spc="-1">
                <a:solidFill>
                  <a:srgbClr val="000000"/>
                </a:solidFill>
                <a:latin typeface="Calibri"/>
              </a:rPr>
              <a:t>‹Nº›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_tradnl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_tradnl" sz="32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_tradnl" sz="24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_tradnl" sz="20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_tradnl" sz="20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_tradnl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_tradnl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_tradnl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215040"/>
            <a:ext cx="9143640" cy="642600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179280" y="548640"/>
            <a:ext cx="5329080" cy="0"/>
          </a:xfrm>
          <a:prstGeom prst="line">
            <a:avLst/>
          </a:prstGeom>
          <a:ln>
            <a:rou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3" name="Line 3"/>
          <p:cNvSpPr/>
          <p:nvPr/>
        </p:nvSpPr>
        <p:spPr>
          <a:xfrm>
            <a:off x="3635280" y="621360"/>
            <a:ext cx="5329080" cy="0"/>
          </a:xfrm>
          <a:prstGeom prst="line">
            <a:avLst/>
          </a:prstGeom>
          <a:ln>
            <a:rou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4" name="CustomShape 4"/>
          <p:cNvSpPr/>
          <p:nvPr/>
        </p:nvSpPr>
        <p:spPr>
          <a:xfrm>
            <a:off x="8423280" y="6357600"/>
            <a:ext cx="777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fld id="{5517DB24-758B-4FD1-9366-517AAB841B7A}" type="slidenum">
              <a:rPr lang="es-ES" sz="1400" b="0" strike="noStrike" spc="-1">
                <a:solidFill>
                  <a:srgbClr val="FFFFFF"/>
                </a:solidFill>
                <a:latin typeface="Calibri"/>
              </a:rPr>
              <a:t>‹Nº›</a:t>
            </a:fld>
            <a:r>
              <a:rPr lang="es-ES" sz="1400" b="0" strike="noStrike" spc="-1" dirty="0">
                <a:solidFill>
                  <a:srgbClr val="FFFFFF"/>
                </a:solidFill>
                <a:latin typeface="Calibri"/>
              </a:rPr>
              <a:t>/37</a:t>
            </a:r>
            <a:endParaRPr lang="es-ES" sz="1400" b="0" strike="noStrike" spc="-1" dirty="0">
              <a:latin typeface="Arial"/>
            </a:endParaRPr>
          </a:p>
        </p:txBody>
      </p:sp>
      <p:pic>
        <p:nvPicPr>
          <p:cNvPr id="45" name="Picture 7" descr="LOGO ÁREA"/>
          <p:cNvPicPr/>
          <p:nvPr/>
        </p:nvPicPr>
        <p:blipFill>
          <a:blip r:embed="rId14"/>
          <a:stretch/>
        </p:blipFill>
        <p:spPr>
          <a:xfrm>
            <a:off x="118800" y="6340320"/>
            <a:ext cx="955440" cy="361800"/>
          </a:xfrm>
          <a:prstGeom prst="rect">
            <a:avLst/>
          </a:prstGeom>
          <a:ln>
            <a:noFill/>
          </a:ln>
        </p:spPr>
      </p:pic>
      <p:grpSp>
        <p:nvGrpSpPr>
          <p:cNvPr id="46" name="Group 5"/>
          <p:cNvGrpSpPr/>
          <p:nvPr/>
        </p:nvGrpSpPr>
        <p:grpSpPr>
          <a:xfrm>
            <a:off x="6275520" y="6224400"/>
            <a:ext cx="2291400" cy="391680"/>
            <a:chOff x="6275520" y="6224400"/>
            <a:chExt cx="2291400" cy="391680"/>
          </a:xfrm>
        </p:grpSpPr>
        <p:sp>
          <p:nvSpPr>
            <p:cNvPr id="47" name="CustomShape 6"/>
            <p:cNvSpPr/>
            <p:nvPr/>
          </p:nvSpPr>
          <p:spPr>
            <a:xfrm>
              <a:off x="6747480" y="6306120"/>
              <a:ext cx="181944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100" b="1" strike="noStrike" spc="-1">
                  <a:solidFill>
                    <a:srgbClr val="FFFFFF"/>
                  </a:solidFill>
                  <a:latin typeface="Calibri"/>
                </a:rPr>
                <a:t>Universidade da Coruña</a:t>
              </a:r>
              <a:endParaRPr lang="es-ES" sz="1100" b="0" strike="noStrike" spc="-1">
                <a:latin typeface="Arial"/>
              </a:endParaRPr>
            </a:p>
          </p:txBody>
        </p:sp>
        <p:pic>
          <p:nvPicPr>
            <p:cNvPr id="48" name="18 Imagen" descr="03_Simbolo_logo_cor.png"/>
            <p:cNvPicPr/>
            <p:nvPr/>
          </p:nvPicPr>
          <p:blipFill>
            <a:blip r:embed="rId15"/>
            <a:srcRect l="-2332" t="-18066" r="72093" b="-23540"/>
            <a:stretch/>
          </p:blipFill>
          <p:spPr>
            <a:xfrm>
              <a:off x="6275520" y="6224400"/>
              <a:ext cx="648000" cy="391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9" name="CustomShape 7"/>
          <p:cNvSpPr/>
          <p:nvPr/>
        </p:nvSpPr>
        <p:spPr>
          <a:xfrm>
            <a:off x="2574000" y="6257212"/>
            <a:ext cx="3625560" cy="490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00" b="1" strike="noStrike" spc="-1" noProof="0" dirty="0">
                <a:solidFill>
                  <a:srgbClr val="FFFFFF"/>
                </a:solidFill>
                <a:latin typeface="Calibri"/>
              </a:rPr>
              <a:t>An extensible highly parametric open-source </a:t>
            </a:r>
            <a:r>
              <a:rPr lang="en-US" sz="1300" b="1" strike="noStrike" spc="-1" noProof="0" dirty="0" err="1">
                <a:solidFill>
                  <a:srgbClr val="FFFFFF"/>
                </a:solidFill>
                <a:latin typeface="Calibri"/>
              </a:rPr>
              <a:t>wingbox</a:t>
            </a:r>
            <a:r>
              <a:rPr lang="en-US" sz="1300" b="1" strike="noStrike" spc="-1" noProof="0" dirty="0">
                <a:solidFill>
                  <a:srgbClr val="FFFFFF"/>
                </a:solidFill>
                <a:latin typeface="Calibri"/>
              </a:rPr>
              <a:t> generation framework</a:t>
            </a:r>
            <a:endParaRPr lang="en-US" sz="1300" b="0" strike="noStrike" spc="-1" noProof="0" dirty="0">
              <a:latin typeface="Arial"/>
            </a:endParaRPr>
          </a:p>
        </p:txBody>
      </p:sp>
      <p:sp>
        <p:nvSpPr>
          <p:cNvPr id="50" name="CustomShape 8"/>
          <p:cNvSpPr/>
          <p:nvPr/>
        </p:nvSpPr>
        <p:spPr>
          <a:xfrm>
            <a:off x="6275520" y="6514920"/>
            <a:ext cx="20646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200" b="1" strike="noStrike" spc="-1" dirty="0">
                <a:solidFill>
                  <a:srgbClr val="000000"/>
                </a:solidFill>
                <a:latin typeface="Calibri"/>
              </a:rPr>
              <a:t>miguel.alonso1@udc.es </a:t>
            </a:r>
            <a:endParaRPr lang="es-ES" sz="1200" b="0" strike="noStrike" spc="-1" dirty="0">
              <a:latin typeface="Arial"/>
            </a:endParaRPr>
          </a:p>
        </p:txBody>
      </p:sp>
      <p:sp>
        <p:nvSpPr>
          <p:cNvPr id="52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_tradnl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53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_tradnl" sz="3200" b="0" strike="noStrike" spc="-1" dirty="0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_tradnl" sz="2400" b="0" strike="noStrike" spc="-1" dirty="0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_tradnl" sz="2000" b="0" strike="noStrike" spc="-1" dirty="0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_tradnl" sz="2000" b="0" strike="noStrike" spc="-1" dirty="0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_tradnl" sz="2000" b="0" strike="noStrike" spc="-1" dirty="0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_tradnl" sz="2000" b="0" strike="noStrike" spc="-1" dirty="0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_tradnl" sz="2000" b="0" strike="noStrike" spc="-1" dirty="0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327061" y="6394588"/>
            <a:ext cx="1340437" cy="2406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13.m4a"/><Relationship Id="rId7" Type="http://schemas.openxmlformats.org/officeDocument/2006/relationships/image" Target="../media/image19.png"/><Relationship Id="rId2" Type="http://schemas.microsoft.com/office/2007/relationships/media" Target="../media/media13.m4a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2.m4a"/><Relationship Id="rId7" Type="http://schemas.openxmlformats.org/officeDocument/2006/relationships/image" Target="../media/image8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microsoft.com/office/2007/relationships/hdphoto" Target="../media/hdphoto1.wdp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audio" Target="../media/media23.m4a"/><Relationship Id="rId7" Type="http://schemas.openxmlformats.org/officeDocument/2006/relationships/image" Target="../media/image33.png"/><Relationship Id="rId12" Type="http://schemas.openxmlformats.org/officeDocument/2006/relationships/image" Target="../media/image6.png"/><Relationship Id="rId2" Type="http://schemas.microsoft.com/office/2007/relationships/media" Target="../media/media23.m4a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11" Type="http://schemas.microsoft.com/office/2007/relationships/hdphoto" Target="../media/hdphoto3.wdp"/><Relationship Id="rId5" Type="http://schemas.openxmlformats.org/officeDocument/2006/relationships/notesSlide" Target="../notesSlides/notesSlide23.xml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13.xml"/><Relationship Id="rId9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8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9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7" Type="http://schemas.openxmlformats.org/officeDocument/2006/relationships/image" Target="../media/image6.png"/><Relationship Id="rId2" Type="http://schemas.microsoft.com/office/2007/relationships/media" Target="../media/media26.m4a"/><Relationship Id="rId1" Type="http://schemas.openxmlformats.org/officeDocument/2006/relationships/tags" Target="../tags/tag7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6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4.m4a"/><Relationship Id="rId7" Type="http://schemas.openxmlformats.org/officeDocument/2006/relationships/image" Target="../media/image1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6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0040" y="219600"/>
            <a:ext cx="8429400" cy="839880"/>
          </a:xfrm>
          <a:prstGeom prst="rect">
            <a:avLst/>
          </a:prstGeom>
          <a:noFill/>
          <a:ln>
            <a:noFill/>
          </a:ln>
          <a:effectLst>
            <a:outerShdw dist="25455" dir="2700000">
              <a:srgbClr val="1F497D">
                <a:alpha val="30000"/>
              </a:srgbClr>
            </a:outerShdw>
          </a:effec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400" b="1" strike="noStrike" spc="-1" dirty="0">
                <a:solidFill>
                  <a:srgbClr val="002060"/>
                </a:solidFill>
                <a:latin typeface="Calibri"/>
              </a:rPr>
              <a:t>2022 AIAA </a:t>
            </a:r>
            <a:r>
              <a:rPr lang="es-ES" sz="2400" b="1" strike="noStrike" spc="-1" dirty="0" err="1">
                <a:solidFill>
                  <a:srgbClr val="002060"/>
                </a:solidFill>
                <a:latin typeface="Calibri"/>
              </a:rPr>
              <a:t>Scitech</a:t>
            </a:r>
            <a:r>
              <a:rPr lang="es-ES" sz="2400" b="1" strike="noStrike" spc="-1" dirty="0">
                <a:solidFill>
                  <a:srgbClr val="002060"/>
                </a:solidFill>
                <a:latin typeface="Calibri"/>
              </a:rPr>
              <a:t> </a:t>
            </a:r>
            <a:r>
              <a:rPr lang="es-ES" sz="2400" b="1" strike="noStrike" spc="-1" dirty="0" err="1">
                <a:solidFill>
                  <a:srgbClr val="002060"/>
                </a:solidFill>
                <a:latin typeface="Calibri"/>
              </a:rPr>
              <a:t>Forum</a:t>
            </a:r>
            <a:r>
              <a:rPr lang="es-ES" sz="2400" b="1" strike="noStrike" spc="-1" dirty="0">
                <a:solidFill>
                  <a:srgbClr val="002060"/>
                </a:solidFill>
                <a:latin typeface="Calibri"/>
              </a:rPr>
              <a:t>  </a:t>
            </a:r>
            <a:endParaRPr lang="es-ES" sz="2400" b="0" strike="noStrike" spc="-1" dirty="0">
              <a:latin typeface="Times New Roman"/>
            </a:endParaRPr>
          </a:p>
        </p:txBody>
      </p:sp>
      <p:grpSp>
        <p:nvGrpSpPr>
          <p:cNvPr id="97" name="Group 2"/>
          <p:cNvGrpSpPr/>
          <p:nvPr/>
        </p:nvGrpSpPr>
        <p:grpSpPr>
          <a:xfrm>
            <a:off x="467280" y="2132640"/>
            <a:ext cx="8231340" cy="2270160"/>
            <a:chOff x="467280" y="2132640"/>
            <a:chExt cx="8231340" cy="2270160"/>
          </a:xfrm>
        </p:grpSpPr>
        <p:sp>
          <p:nvSpPr>
            <p:cNvPr id="98" name="CustomShape 3"/>
            <p:cNvSpPr/>
            <p:nvPr/>
          </p:nvSpPr>
          <p:spPr>
            <a:xfrm>
              <a:off x="506460" y="2349000"/>
              <a:ext cx="8192160" cy="98343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900" b="1" strike="noStrike" spc="-1" dirty="0">
                  <a:solidFill>
                    <a:srgbClr val="000000"/>
                  </a:solidFill>
                  <a:latin typeface="Calibri"/>
                </a:rPr>
                <a:t>An</a:t>
              </a:r>
              <a:r>
                <a:rPr lang="es-ES" sz="2900" b="1" strike="noStrike" spc="-1" dirty="0">
                  <a:solidFill>
                    <a:srgbClr val="000000"/>
                  </a:solidFill>
                  <a:latin typeface="Calibri"/>
                </a:rPr>
                <a:t> extensible </a:t>
              </a:r>
              <a:r>
                <a:rPr lang="en-US" sz="2900" b="1" strike="noStrike" spc="-1" dirty="0">
                  <a:solidFill>
                    <a:srgbClr val="000000"/>
                  </a:solidFill>
                  <a:latin typeface="Calibri"/>
                </a:rPr>
                <a:t>Highly Parametric Open-Source </a:t>
              </a:r>
              <a:r>
                <a:rPr lang="en-US" sz="2900" b="1" strike="noStrike" spc="-1" dirty="0" err="1">
                  <a:solidFill>
                    <a:srgbClr val="000000"/>
                  </a:solidFill>
                  <a:latin typeface="Calibri"/>
                </a:rPr>
                <a:t>Wingbox</a:t>
              </a:r>
              <a:r>
                <a:rPr lang="en-US" sz="2900" b="1" strike="noStrike" spc="-1" dirty="0">
                  <a:solidFill>
                    <a:srgbClr val="000000"/>
                  </a:solidFill>
                  <a:latin typeface="Calibri"/>
                </a:rPr>
                <a:t> Generation Framework</a:t>
              </a:r>
              <a:endParaRPr lang="en-US" sz="2900" b="0" strike="noStrike" spc="-1" dirty="0">
                <a:latin typeface="Arial"/>
              </a:endParaRPr>
            </a:p>
          </p:txBody>
        </p:sp>
        <p:sp>
          <p:nvSpPr>
            <p:cNvPr id="99" name="Line 4"/>
            <p:cNvSpPr/>
            <p:nvPr/>
          </p:nvSpPr>
          <p:spPr>
            <a:xfrm flipH="1">
              <a:off x="551520" y="4393440"/>
              <a:ext cx="8075160" cy="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100" name="CustomShape 5"/>
            <p:cNvSpPr/>
            <p:nvPr/>
          </p:nvSpPr>
          <p:spPr>
            <a:xfrm>
              <a:off x="559800" y="3822840"/>
              <a:ext cx="7990560" cy="469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2000" b="0" i="1" strike="noStrike" spc="-1" dirty="0">
                  <a:solidFill>
                    <a:srgbClr val="000000"/>
                  </a:solidFill>
                  <a:latin typeface="Calibri"/>
                </a:rPr>
                <a:t>Miguel Rodríguez-</a:t>
              </a:r>
              <a:r>
                <a:rPr lang="es-ES" sz="2000" b="0" i="1" strike="noStrike" spc="-1" dirty="0" err="1">
                  <a:solidFill>
                    <a:srgbClr val="000000"/>
                  </a:solidFill>
                  <a:latin typeface="Calibri"/>
                </a:rPr>
                <a:t>Segade</a:t>
              </a:r>
              <a:r>
                <a:rPr lang="es-ES" sz="2000" b="0" i="1" strike="noStrike" spc="-1" dirty="0">
                  <a:solidFill>
                    <a:srgbClr val="000000"/>
                  </a:solidFill>
                  <a:latin typeface="Calibri"/>
                </a:rPr>
                <a:t>, Jacobo Díaz, Santiago Hernández</a:t>
              </a:r>
              <a:endParaRPr lang="es-ES" sz="2000" b="0" strike="noStrike" spc="-1" dirty="0">
                <a:latin typeface="Arial"/>
              </a:endParaRPr>
            </a:p>
          </p:txBody>
        </p:sp>
        <p:sp>
          <p:nvSpPr>
            <p:cNvPr id="101" name="Line 6"/>
            <p:cNvSpPr/>
            <p:nvPr/>
          </p:nvSpPr>
          <p:spPr>
            <a:xfrm flipH="1">
              <a:off x="467280" y="2132640"/>
              <a:ext cx="9720" cy="1368360"/>
            </a:xfrm>
            <a:prstGeom prst="line">
              <a:avLst/>
            </a:prstGeom>
            <a:ln w="255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7"/>
            <p:cNvSpPr/>
            <p:nvPr/>
          </p:nvSpPr>
          <p:spPr>
            <a:xfrm>
              <a:off x="467280" y="2137320"/>
              <a:ext cx="8142120" cy="0"/>
            </a:xfrm>
            <a:prstGeom prst="line">
              <a:avLst/>
            </a:prstGeom>
            <a:ln w="255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8"/>
            <p:cNvSpPr/>
            <p:nvPr/>
          </p:nvSpPr>
          <p:spPr>
            <a:xfrm>
              <a:off x="8618400" y="3653640"/>
              <a:ext cx="0" cy="749160"/>
            </a:xfrm>
            <a:prstGeom prst="line">
              <a:avLst/>
            </a:prstGeom>
            <a:ln w="255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4" name="CustomShape 9"/>
          <p:cNvSpPr/>
          <p:nvPr/>
        </p:nvSpPr>
        <p:spPr>
          <a:xfrm>
            <a:off x="0" y="6286680"/>
            <a:ext cx="9143640" cy="571320"/>
          </a:xfrm>
          <a:prstGeom prst="rect">
            <a:avLst/>
          </a:prstGeom>
          <a:solidFill>
            <a:srgbClr val="002060">
              <a:alpha val="83000"/>
            </a:srgbClr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Picture 7" descr="LOGO ÁREA"/>
          <p:cNvPicPr/>
          <p:nvPr/>
        </p:nvPicPr>
        <p:blipFill>
          <a:blip r:embed="rId5"/>
          <a:stretch/>
        </p:blipFill>
        <p:spPr>
          <a:xfrm>
            <a:off x="340200" y="5542920"/>
            <a:ext cx="1528560" cy="577080"/>
          </a:xfrm>
          <a:prstGeom prst="rect">
            <a:avLst/>
          </a:prstGeom>
          <a:ln>
            <a:noFill/>
          </a:ln>
        </p:spPr>
      </p:pic>
      <p:sp>
        <p:nvSpPr>
          <p:cNvPr id="107" name="CustomShape 10"/>
          <p:cNvSpPr/>
          <p:nvPr/>
        </p:nvSpPr>
        <p:spPr>
          <a:xfrm>
            <a:off x="502200" y="556920"/>
            <a:ext cx="5832000" cy="1087200"/>
          </a:xfrm>
          <a:prstGeom prst="rect">
            <a:avLst/>
          </a:prstGeom>
          <a:noFill/>
          <a:ln>
            <a:noFill/>
          </a:ln>
          <a:effectLst>
            <a:outerShdw blurRad="25400" dist="25455" dir="2700000" algn="tl" rotWithShape="0">
              <a:srgbClr val="1F497D">
                <a:alpha val="3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ts val="1800"/>
              </a:lnSpc>
              <a:spcBef>
                <a:spcPts val="300"/>
              </a:spcBef>
            </a:pPr>
            <a:r>
              <a:rPr lang="es-ES" spc="-1" dirty="0">
                <a:solidFill>
                  <a:srgbClr val="002060"/>
                </a:solidFill>
                <a:latin typeface="Calibri"/>
              </a:rPr>
              <a:t>3</a:t>
            </a:r>
            <a:r>
              <a:rPr lang="es-ES" sz="1800" b="0" strike="noStrike" spc="-1" dirty="0">
                <a:solidFill>
                  <a:srgbClr val="002060"/>
                </a:solidFill>
                <a:latin typeface="Calibri"/>
              </a:rPr>
              <a:t> – 7 </a:t>
            </a:r>
            <a:r>
              <a:rPr lang="es-ES" sz="1800" b="0" strike="noStrike" spc="-1" dirty="0" err="1">
                <a:solidFill>
                  <a:srgbClr val="002060"/>
                </a:solidFill>
                <a:latin typeface="Calibri"/>
              </a:rPr>
              <a:t>January</a:t>
            </a:r>
            <a:r>
              <a:rPr lang="es-ES" sz="1800" b="0" strike="noStrike" spc="-1" dirty="0">
                <a:solidFill>
                  <a:srgbClr val="002060"/>
                </a:solidFill>
                <a:latin typeface="Calibri"/>
              </a:rPr>
              <a:t> 2022</a:t>
            </a:r>
            <a:endParaRPr lang="es-ES" sz="1800" b="0" strike="noStrike" spc="-1" dirty="0">
              <a:latin typeface="Arial"/>
            </a:endParaRPr>
          </a:p>
          <a:p>
            <a:pPr>
              <a:lnSpc>
                <a:spcPts val="1800"/>
              </a:lnSpc>
              <a:spcBef>
                <a:spcPts val="300"/>
              </a:spcBef>
            </a:pPr>
            <a:r>
              <a:rPr lang="es-ES" spc="-1" dirty="0">
                <a:solidFill>
                  <a:srgbClr val="002060"/>
                </a:solidFill>
                <a:latin typeface="Calibri"/>
              </a:rPr>
              <a:t>San Diego, CA &amp; Online</a:t>
            </a:r>
            <a:endParaRPr lang="es-ES" sz="1800" b="0" strike="noStrike" spc="-1" dirty="0">
              <a:latin typeface="Arial"/>
            </a:endParaRPr>
          </a:p>
        </p:txBody>
      </p:sp>
      <p:sp>
        <p:nvSpPr>
          <p:cNvPr id="108" name="CustomShape 11"/>
          <p:cNvSpPr/>
          <p:nvPr/>
        </p:nvSpPr>
        <p:spPr>
          <a:xfrm>
            <a:off x="3319380" y="6407459"/>
            <a:ext cx="2437920" cy="28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600" spc="-1" dirty="0">
                <a:solidFill>
                  <a:srgbClr val="FFFFFF"/>
                </a:solidFill>
                <a:latin typeface="Calibri"/>
              </a:rPr>
              <a:t>mi</a:t>
            </a:r>
            <a:r>
              <a:rPr lang="es-ES" sz="1600" b="0" strike="noStrike" spc="-1" dirty="0">
                <a:solidFill>
                  <a:srgbClr val="FFFFFF"/>
                </a:solidFill>
                <a:latin typeface="Calibri"/>
              </a:rPr>
              <a:t>guel.alonso1@udc.es</a:t>
            </a:r>
            <a:endParaRPr lang="es-ES" sz="1600" b="0" strike="noStrike" spc="-1" dirty="0">
              <a:latin typeface="Arial"/>
            </a:endParaRPr>
          </a:p>
        </p:txBody>
      </p:sp>
      <p:grpSp>
        <p:nvGrpSpPr>
          <p:cNvPr id="109" name="Group 12"/>
          <p:cNvGrpSpPr/>
          <p:nvPr/>
        </p:nvGrpSpPr>
        <p:grpSpPr>
          <a:xfrm>
            <a:off x="7075980" y="5445360"/>
            <a:ext cx="2232000" cy="674640"/>
            <a:chOff x="3348000" y="5429520"/>
            <a:chExt cx="2232000" cy="674640"/>
          </a:xfrm>
        </p:grpSpPr>
        <p:pic>
          <p:nvPicPr>
            <p:cNvPr id="110" name="16 Imagen" descr="03_Simbolo_logo_cor.png"/>
            <p:cNvPicPr/>
            <p:nvPr/>
          </p:nvPicPr>
          <p:blipFill>
            <a:blip r:embed="rId6"/>
            <a:srcRect l="-2332" t="-18066" r="72093" b="-23540"/>
            <a:stretch/>
          </p:blipFill>
          <p:spPr>
            <a:xfrm>
              <a:off x="3996000" y="5429520"/>
              <a:ext cx="1024560" cy="618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1" name="CustomShape 13"/>
            <p:cNvSpPr/>
            <p:nvPr/>
          </p:nvSpPr>
          <p:spPr>
            <a:xfrm>
              <a:off x="3348000" y="5937840"/>
              <a:ext cx="2232000" cy="166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s-ES" sz="1200" b="1" strike="noStrike" spc="-1" dirty="0" err="1">
                  <a:solidFill>
                    <a:srgbClr val="262626"/>
                  </a:solidFill>
                  <a:latin typeface="Calibri"/>
                </a:rPr>
                <a:t>Universidade</a:t>
              </a:r>
              <a:r>
                <a:rPr lang="es-ES" sz="1200" b="1" strike="noStrike" spc="-1" dirty="0">
                  <a:solidFill>
                    <a:srgbClr val="262626"/>
                  </a:solidFill>
                  <a:latin typeface="Calibri"/>
                </a:rPr>
                <a:t> da Coruña</a:t>
              </a:r>
              <a:endParaRPr lang="es-ES" sz="1200" b="0" strike="noStrike" spc="-1" dirty="0">
                <a:latin typeface="Arial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019" y="431320"/>
            <a:ext cx="2469381" cy="7339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2360" y="5657671"/>
            <a:ext cx="2174040" cy="39032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563" y="5353649"/>
            <a:ext cx="2272417" cy="79348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66"/>
    </mc:Choice>
    <mc:Fallback xmlns="">
      <p:transition spd="slow" advTm="11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1. Introduction and objective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4"/>
          <p:cNvSpPr/>
          <p:nvPr/>
        </p:nvSpPr>
        <p:spPr>
          <a:xfrm>
            <a:off x="435981" y="1470604"/>
            <a:ext cx="3551181" cy="3414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issues.</a:t>
            </a:r>
          </a:p>
          <a:p>
            <a:pPr algn="ctr"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Not parametric enough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Non-extensible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Locked to a </a:t>
            </a:r>
            <a:r>
              <a:rPr lang="en-US" b="1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comercial</a:t>
            </a: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 software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Licensing times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Launching in a HPC Cluster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24"/>
          <p:cNvSpPr/>
          <p:nvPr/>
        </p:nvSpPr>
        <p:spPr>
          <a:xfrm>
            <a:off x="5429522" y="1504142"/>
            <a:ext cx="3561347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solve-them</a:t>
            </a: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Systematic definition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Object-oriented approach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Standard formats: HDF5,BDF, STEP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Open-source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Parallelizable and batch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3858257" y="2150201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 derecha 13"/>
          <p:cNvSpPr/>
          <p:nvPr/>
        </p:nvSpPr>
        <p:spPr>
          <a:xfrm>
            <a:off x="3858257" y="2693545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>
            <a:off x="3858257" y="3285792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 derecha 17"/>
          <p:cNvSpPr/>
          <p:nvPr/>
        </p:nvSpPr>
        <p:spPr>
          <a:xfrm>
            <a:off x="3858257" y="3815051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>
            <a:off x="3858257" y="4413720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9"/>
    </mc:Choice>
    <mc:Fallback xmlns="">
      <p:transition spd="slow" advTm="12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1. Introduction and objective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4"/>
          <p:cNvSpPr/>
          <p:nvPr/>
        </p:nvSpPr>
        <p:spPr>
          <a:xfrm>
            <a:off x="435981" y="1470604"/>
            <a:ext cx="3551181" cy="39688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issues.</a:t>
            </a:r>
          </a:p>
          <a:p>
            <a:pPr algn="ctr"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Not parametric enough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Non-extensible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Locked to a </a:t>
            </a:r>
            <a:r>
              <a:rPr lang="en-US" b="1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comercial</a:t>
            </a: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 software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Licensing times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Launching in a HPC Cluster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Lack of robustness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24"/>
          <p:cNvSpPr/>
          <p:nvPr/>
        </p:nvSpPr>
        <p:spPr>
          <a:xfrm>
            <a:off x="5429522" y="1504142"/>
            <a:ext cx="3561347" cy="53538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solve-them</a:t>
            </a: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Systematic definition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Object-oriented approach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Standard formats: HDF5,BDF, STEP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Open-source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Parallelizable and batch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Unit testing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3858257" y="2150201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 derecha 13"/>
          <p:cNvSpPr/>
          <p:nvPr/>
        </p:nvSpPr>
        <p:spPr>
          <a:xfrm>
            <a:off x="3858257" y="2693545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>
            <a:off x="3858257" y="3285792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 derecha 17"/>
          <p:cNvSpPr/>
          <p:nvPr/>
        </p:nvSpPr>
        <p:spPr>
          <a:xfrm>
            <a:off x="3858257" y="3815051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>
            <a:off x="3858257" y="4413720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derecha 19"/>
          <p:cNvSpPr/>
          <p:nvPr/>
        </p:nvSpPr>
        <p:spPr>
          <a:xfrm>
            <a:off x="3858257" y="4894727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5"/>
    </mc:Choice>
    <mc:Fallback xmlns="">
      <p:transition spd="slow" advTm="12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201239" y="1797215"/>
            <a:ext cx="2823328" cy="98136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01239" y="2119345"/>
            <a:ext cx="300224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Outer Mold Line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49" name="CustomShape 21"/>
          <p:cNvSpPr/>
          <p:nvPr/>
        </p:nvSpPr>
        <p:spPr>
          <a:xfrm>
            <a:off x="917676" y="894730"/>
            <a:ext cx="7566447" cy="49428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22"/>
          <p:cNvSpPr/>
          <p:nvPr/>
        </p:nvSpPr>
        <p:spPr>
          <a:xfrm>
            <a:off x="1018476" y="940810"/>
            <a:ext cx="7748451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Systematic way of completely define a complex wing configuration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9" name="CustomShape 5"/>
          <p:cNvSpPr/>
          <p:nvPr/>
        </p:nvSpPr>
        <p:spPr>
          <a:xfrm>
            <a:off x="3125119" y="1797215"/>
            <a:ext cx="2823328" cy="98136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12"/>
          <p:cNvSpPr/>
          <p:nvPr/>
        </p:nvSpPr>
        <p:spPr>
          <a:xfrm>
            <a:off x="3125119" y="2119345"/>
            <a:ext cx="300224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Structural Configuration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1" name="CustomShape 5"/>
          <p:cNvSpPr/>
          <p:nvPr/>
        </p:nvSpPr>
        <p:spPr>
          <a:xfrm>
            <a:off x="6048999" y="1797215"/>
            <a:ext cx="2823328" cy="98136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12"/>
          <p:cNvSpPr/>
          <p:nvPr/>
        </p:nvSpPr>
        <p:spPr>
          <a:xfrm>
            <a:off x="6048999" y="2119345"/>
            <a:ext cx="300224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Internal Dimensions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0" y="2901656"/>
            <a:ext cx="2681179" cy="29790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660" y="3100705"/>
            <a:ext cx="3431166" cy="26307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50" y="2977624"/>
            <a:ext cx="2956996" cy="215825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89"/>
    </mc:Choice>
    <mc:Fallback xmlns="">
      <p:transition spd="slow" advTm="21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stomShape 21"/>
          <p:cNvSpPr/>
          <p:nvPr/>
        </p:nvSpPr>
        <p:spPr>
          <a:xfrm>
            <a:off x="4139271" y="3370717"/>
            <a:ext cx="1472751" cy="78713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1"/>
          <p:cNvSpPr/>
          <p:nvPr/>
        </p:nvSpPr>
        <p:spPr>
          <a:xfrm>
            <a:off x="4077386" y="1924680"/>
            <a:ext cx="1472751" cy="78713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5"/>
          <p:cNvSpPr/>
          <p:nvPr/>
        </p:nvSpPr>
        <p:spPr>
          <a:xfrm>
            <a:off x="274112" y="763412"/>
            <a:ext cx="2823328" cy="98136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122871" y="1085542"/>
            <a:ext cx="300224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Outer Mold Line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40" y="2318394"/>
            <a:ext cx="2681179" cy="2979087"/>
          </a:xfrm>
          <a:prstGeom prst="rect">
            <a:avLst/>
          </a:prstGeom>
        </p:spPr>
      </p:pic>
      <p:sp>
        <p:nvSpPr>
          <p:cNvPr id="14" name="CustomShape 3"/>
          <p:cNvSpPr/>
          <p:nvPr/>
        </p:nvSpPr>
        <p:spPr>
          <a:xfrm>
            <a:off x="3638340" y="934592"/>
            <a:ext cx="422244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Multiple ways to define it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71" y="1431203"/>
            <a:ext cx="2696770" cy="11569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65" y="2798185"/>
            <a:ext cx="2669028" cy="1145064"/>
          </a:xfrm>
          <a:prstGeom prst="rect">
            <a:avLst/>
          </a:prstGeom>
        </p:spPr>
      </p:pic>
      <p:sp>
        <p:nvSpPr>
          <p:cNvPr id="20" name="CustomShape 4"/>
          <p:cNvSpPr/>
          <p:nvPr/>
        </p:nvSpPr>
        <p:spPr>
          <a:xfrm>
            <a:off x="4139271" y="2026588"/>
            <a:ext cx="18108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600" b="1" spc="-1" dirty="0">
                <a:solidFill>
                  <a:srgbClr val="000000"/>
                </a:solidFill>
                <a:latin typeface="Calibri"/>
              </a:rPr>
              <a:t>3 </a:t>
            </a:r>
            <a:r>
              <a:rPr lang="es-ES" sz="1600" b="1" spc="-1" dirty="0" err="1">
                <a:solidFill>
                  <a:srgbClr val="000000"/>
                </a:solidFill>
                <a:latin typeface="Calibri"/>
              </a:rPr>
              <a:t>Translations</a:t>
            </a:r>
            <a:endParaRPr lang="es-E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600" b="1" spc="-1" dirty="0">
                <a:solidFill>
                  <a:srgbClr val="000000"/>
                </a:solidFill>
                <a:latin typeface="Calibri"/>
              </a:rPr>
              <a:t>1 </a:t>
            </a:r>
            <a:r>
              <a:rPr lang="es-ES" sz="1600" b="1" spc="-1" dirty="0" err="1">
                <a:solidFill>
                  <a:srgbClr val="000000"/>
                </a:solidFill>
                <a:latin typeface="Calibri"/>
              </a:rPr>
              <a:t>Angle</a:t>
            </a:r>
            <a:endParaRPr lang="es-ES" sz="1600" b="0" strike="noStrike" spc="-1" dirty="0">
              <a:latin typeface="Arial"/>
            </a:endParaRPr>
          </a:p>
        </p:txBody>
      </p:sp>
      <p:sp>
        <p:nvSpPr>
          <p:cNvPr id="23" name="CustomShape 4"/>
          <p:cNvSpPr/>
          <p:nvPr/>
        </p:nvSpPr>
        <p:spPr>
          <a:xfrm>
            <a:off x="4209175" y="3435933"/>
            <a:ext cx="18108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pc="-1" dirty="0">
                <a:solidFill>
                  <a:srgbClr val="000000"/>
                </a:solidFill>
                <a:latin typeface="Calibri"/>
              </a:rPr>
              <a:t>3 Angles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pc="-1" dirty="0">
                <a:solidFill>
                  <a:srgbClr val="000000"/>
                </a:solidFill>
                <a:latin typeface="Calibri"/>
              </a:rPr>
              <a:t>1 Translation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7" name="CustomShape 3"/>
          <p:cNvSpPr/>
          <p:nvPr/>
        </p:nvSpPr>
        <p:spPr>
          <a:xfrm>
            <a:off x="3500802" y="4544578"/>
            <a:ext cx="5469578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There already exists  Open-Source software that allows for a systematic definition of the Outer Mold Line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60" y="5201275"/>
            <a:ext cx="930537" cy="93053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91"/>
    </mc:Choice>
    <mc:Fallback xmlns="">
      <p:transition spd="slow" advTm="37391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" grpId="0"/>
      <p:bldP spid="20" grpId="0"/>
      <p:bldP spid="23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Structural Configuration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8" y="1773072"/>
            <a:ext cx="5718544" cy="382620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0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1"/>
    </mc:Choice>
    <mc:Fallback xmlns="">
      <p:transition spd="slow" advTm="12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Structural Configuration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8" y="1773072"/>
            <a:ext cx="5718543" cy="382620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3"/>
    </mc:Choice>
    <mc:Fallback xmlns="">
      <p:transition spd="slow" advTm="6233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Structural Configuration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8" y="1773072"/>
            <a:ext cx="5718543" cy="382620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3"/>
    </mc:Choice>
    <mc:Fallback xmlns="">
      <p:transition spd="slow" advTm="6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Structural Configuration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9" y="1773072"/>
            <a:ext cx="5718541" cy="382620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9"/>
    </mc:Choice>
    <mc:Fallback xmlns="">
      <p:transition spd="slow" advTm="9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Structural Configuration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9" y="1773072"/>
            <a:ext cx="5718541" cy="382620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6"/>
    </mc:Choice>
    <mc:Fallback xmlns="">
      <p:transition spd="slow" advTm="9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Structural Configuration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9" y="1773072"/>
            <a:ext cx="5718540" cy="382620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3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5"/>
    </mc:Choice>
    <mc:Fallback xmlns="">
      <p:transition spd="slow" advTm="8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2000" b="1" strike="noStrike" spc="-1">
                <a:solidFill>
                  <a:srgbClr val="002060"/>
                </a:solidFill>
                <a:latin typeface="Calibri"/>
              </a:rPr>
              <a:t>1. Introduction and objective</a:t>
            </a:r>
            <a:endParaRPr lang="es-ES" sz="2000" b="0" strike="noStrike" spc="-1">
              <a:latin typeface="Arial"/>
            </a:endParaRPr>
          </a:p>
        </p:txBody>
      </p:sp>
      <p:sp>
        <p:nvSpPr>
          <p:cNvPr id="16" name="CustomShape 24"/>
          <p:cNvSpPr/>
          <p:nvPr/>
        </p:nvSpPr>
        <p:spPr>
          <a:xfrm>
            <a:off x="339480" y="905679"/>
            <a:ext cx="88045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latin typeface="Calibri"/>
              </a:rPr>
              <a:t>Most</a:t>
            </a:r>
            <a:r>
              <a:rPr lang="es-ES" b="1" spc="-1" dirty="0">
                <a:latin typeface="Calibri"/>
              </a:rPr>
              <a:t> </a:t>
            </a:r>
            <a:r>
              <a:rPr lang="en-US" b="1" spc="-1" dirty="0">
                <a:latin typeface="Calibri"/>
              </a:rPr>
              <a:t>of the academic work in structural optimization is tested using well-known benchmark problems, such as simple trusses, cantilevers, pressure vessels, or gear trains.</a:t>
            </a:r>
            <a:endParaRPr lang="es-ES" sz="1800" b="0" strike="noStrike" spc="-1" dirty="0">
              <a:latin typeface="Arial"/>
            </a:endParaRPr>
          </a:p>
        </p:txBody>
      </p:sp>
      <p:sp>
        <p:nvSpPr>
          <p:cNvPr id="4" name="CustomShape 24"/>
          <p:cNvSpPr/>
          <p:nvPr/>
        </p:nvSpPr>
        <p:spPr>
          <a:xfrm>
            <a:off x="339480" y="1678098"/>
            <a:ext cx="8804520" cy="20298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/>
              </a:rPr>
              <a:t>Examples of highly cited publications in structural optimization:</a:t>
            </a: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FF"/>
                </a:solidFill>
                <a:latin typeface="Calibri"/>
              </a:rPr>
              <a:t>Grey Wolf Optimizer  - </a:t>
            </a:r>
            <a:r>
              <a:rPr lang="en-US" b="1" spc="-1" dirty="0">
                <a:latin typeface="Calibri"/>
              </a:rPr>
              <a:t>Tension/Compression spring, Pressure vessel, Welded Beam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FF"/>
                </a:solidFill>
                <a:latin typeface="Calibri"/>
              </a:rPr>
              <a:t>Particle Swarm Optimization – </a:t>
            </a:r>
            <a:r>
              <a:rPr lang="en-US" b="1" spc="-1" dirty="0">
                <a:latin typeface="Calibri"/>
              </a:rPr>
              <a:t>2-bar plane truss, 10-bar plane truss, 25-bar plane truss and a torque arm.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 err="1">
                <a:solidFill>
                  <a:srgbClr val="0000FF"/>
                </a:solidFill>
                <a:latin typeface="Calibri"/>
              </a:rPr>
              <a:t>Cucko</a:t>
            </a:r>
            <a:r>
              <a:rPr lang="en-US" b="1" spc="-1" dirty="0">
                <a:solidFill>
                  <a:srgbClr val="0000FF"/>
                </a:solidFill>
                <a:latin typeface="Calibri"/>
              </a:rPr>
              <a:t> Search Algorithm </a:t>
            </a:r>
            <a:r>
              <a:rPr lang="en-US" b="1" spc="-1" dirty="0">
                <a:latin typeface="Calibri"/>
              </a:rPr>
              <a:t>– Pin-Jointed Plane Frame, Piston Lever, Cantilever Beam, Three bar truss, gear train   -&gt; FEM model, but not available.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757" y="3835511"/>
            <a:ext cx="2392584" cy="17775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680" y="3950103"/>
            <a:ext cx="3014087" cy="14379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54" y="4224934"/>
            <a:ext cx="2078565" cy="1163082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62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55"/>
    </mc:Choice>
    <mc:Fallback xmlns="">
      <p:transition spd="slow" advTm="29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Structural Configuration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9" y="1798528"/>
            <a:ext cx="5718540" cy="37752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5"/>
    </mc:Choice>
    <mc:Fallback xmlns="">
      <p:transition spd="slow" advTm="6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Spar Definition</a:t>
            </a:r>
          </a:p>
          <a:p>
            <a:pPr algn="ctr"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t="15663"/>
          <a:stretch/>
        </p:blipFill>
        <p:spPr>
          <a:xfrm>
            <a:off x="308209" y="1618942"/>
            <a:ext cx="8316566" cy="2966880"/>
          </a:xfrm>
          <a:prstGeom prst="rect">
            <a:avLst/>
          </a:prstGeom>
        </p:spPr>
      </p:pic>
      <p:sp>
        <p:nvSpPr>
          <p:cNvPr id="7" name="CustomShape 3"/>
          <p:cNvSpPr/>
          <p:nvPr/>
        </p:nvSpPr>
        <p:spPr>
          <a:xfrm>
            <a:off x="308209" y="4582939"/>
            <a:ext cx="4252387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The spars are defined as planar surfaces, parallel to the z-vector.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330023" y="5306591"/>
            <a:ext cx="4252387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A parametric coordinate </a:t>
            </a:r>
            <a:r>
              <a:rPr lang="en-US" i="1" spc="-1" dirty="0">
                <a:solidFill>
                  <a:srgbClr val="000000"/>
                </a:solidFill>
                <a:latin typeface="Calibri"/>
              </a:rPr>
              <a:t>t </a:t>
            </a:r>
            <a:r>
              <a:rPr lang="en-US" b="1" spc="-1" dirty="0">
                <a:solidFill>
                  <a:srgbClr val="000000"/>
                </a:solidFill>
                <a:latin typeface="Calibri"/>
              </a:rPr>
              <a:t>is used to define the position of the ribs.</a:t>
            </a:r>
            <a:endParaRPr lang="en-US" sz="1800" i="1" strike="noStrike" spc="-1" dirty="0"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4891613" y="4770968"/>
            <a:ext cx="4252387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Interpolation of airfoils is required to define the initial and final positions of the spars.</a:t>
            </a:r>
            <a:endParaRPr lang="en-US" sz="1800" i="1" strike="noStrike" spc="-1" dirty="0">
              <a:latin typeface="Aria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0"/>
    </mc:Choice>
    <mc:Fallback xmlns="">
      <p:transition spd="slow" advTm="22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Panels</a:t>
            </a:r>
          </a:p>
          <a:p>
            <a:pPr algn="ctr"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00" y="2043638"/>
            <a:ext cx="4871916" cy="2317131"/>
          </a:xfrm>
          <a:prstGeom prst="rect">
            <a:avLst/>
          </a:prstGeom>
        </p:spPr>
      </p:pic>
      <p:sp>
        <p:nvSpPr>
          <p:cNvPr id="8" name="CustomShape 9"/>
          <p:cNvSpPr/>
          <p:nvPr/>
        </p:nvSpPr>
        <p:spPr>
          <a:xfrm>
            <a:off x="214200" y="4735544"/>
            <a:ext cx="8562240" cy="536760"/>
          </a:xfrm>
          <a:prstGeom prst="roundRect">
            <a:avLst>
              <a:gd name="adj" fmla="val 8056"/>
            </a:avLst>
          </a:prstGeom>
          <a:solidFill>
            <a:srgbClr val="FFFFCC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358199" y="4850024"/>
            <a:ext cx="8288089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All panels (rib, spar and skin) can have their stringer orientation, and a hole can be defined inside the surface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" name="CustomShape 9"/>
          <p:cNvSpPr/>
          <p:nvPr/>
        </p:nvSpPr>
        <p:spPr>
          <a:xfrm>
            <a:off x="214200" y="5425933"/>
            <a:ext cx="8562240" cy="536760"/>
          </a:xfrm>
          <a:prstGeom prst="roundRect">
            <a:avLst>
              <a:gd name="adj" fmla="val 8056"/>
            </a:avLst>
          </a:prstGeom>
          <a:solidFill>
            <a:srgbClr val="FFFFCC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10"/>
          <p:cNvSpPr/>
          <p:nvPr/>
        </p:nvSpPr>
        <p:spPr>
          <a:xfrm>
            <a:off x="358200" y="5542573"/>
            <a:ext cx="77763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400" b="1" spc="-1" dirty="0">
                <a:solidFill>
                  <a:srgbClr val="000000"/>
                </a:solidFill>
                <a:latin typeface="Calibri"/>
              </a:rPr>
              <a:t>Different sections can be applied to spars and ribs, such as I, C or Z profiles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080" l="2191" r="97653"/>
                    </a14:imgEffect>
                  </a14:imgLayer>
                </a14:imgProps>
              </a:ext>
            </a:extLst>
          </a:blip>
          <a:srcRect l="-8681"/>
          <a:stretch/>
        </p:blipFill>
        <p:spPr>
          <a:xfrm>
            <a:off x="4479403" y="2002339"/>
            <a:ext cx="4389764" cy="213965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29"/>
    </mc:Choice>
    <mc:Fallback xmlns="">
      <p:transition spd="slow" advTm="20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Internal Dimensions</a:t>
            </a:r>
          </a:p>
          <a:p>
            <a:pPr algn="ctr"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280874" y="1848292"/>
            <a:ext cx="8596907" cy="536760"/>
            <a:chOff x="280874" y="1848292"/>
            <a:chExt cx="8596907" cy="536760"/>
          </a:xfrm>
        </p:grpSpPr>
        <p:sp>
          <p:nvSpPr>
            <p:cNvPr id="8" name="CustomShape 9"/>
            <p:cNvSpPr/>
            <p:nvPr/>
          </p:nvSpPr>
          <p:spPr>
            <a:xfrm>
              <a:off x="280874" y="1848292"/>
              <a:ext cx="8596907" cy="536760"/>
            </a:xfrm>
            <a:prstGeom prst="roundRect">
              <a:avLst>
                <a:gd name="adj" fmla="val 8056"/>
              </a:avLst>
            </a:prstGeom>
            <a:solidFill>
              <a:srgbClr val="FFFFCC"/>
            </a:solidFill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424874" y="1962772"/>
              <a:ext cx="8452907" cy="30632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lang="en-US" sz="1400" b="1" spc="-1" dirty="0">
                  <a:solidFill>
                    <a:srgbClr val="000000"/>
                  </a:solidFill>
                  <a:latin typeface="Calibri"/>
                </a:rPr>
                <a:t>Stringers have different dimensions depending on the configuration: I, C, Z, Hat, Inverted Hat or corrugated skin.  </a:t>
              </a:r>
              <a:endParaRPr lang="en-US" sz="1400" b="0" strike="noStrike" spc="-1" dirty="0">
                <a:latin typeface="Arial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07" y="2511002"/>
            <a:ext cx="4611726" cy="1733240"/>
          </a:xfrm>
          <a:prstGeom prst="rect">
            <a:avLst/>
          </a:prstGeom>
        </p:spPr>
      </p:pic>
      <p:sp>
        <p:nvSpPr>
          <p:cNvPr id="13" name="CustomShape 24"/>
          <p:cNvSpPr/>
          <p:nvPr/>
        </p:nvSpPr>
        <p:spPr>
          <a:xfrm>
            <a:off x="5980679" y="3009017"/>
            <a:ext cx="2375634" cy="7372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" dirty="0">
                <a:solidFill>
                  <a:srgbClr val="0000FF"/>
                </a:solidFill>
                <a:latin typeface="Calibri"/>
              </a:rPr>
              <a:t>All variables are continuous, to allow for gradient based optimization.</a:t>
            </a:r>
          </a:p>
        </p:txBody>
      </p:sp>
      <p:sp>
        <p:nvSpPr>
          <p:cNvPr id="10" name="CustomShape 24"/>
          <p:cNvSpPr/>
          <p:nvPr/>
        </p:nvSpPr>
        <p:spPr>
          <a:xfrm>
            <a:off x="5980679" y="4370192"/>
            <a:ext cx="2375634" cy="11680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pc="-1" dirty="0">
                <a:solidFill>
                  <a:srgbClr val="0000FF"/>
                </a:solidFill>
                <a:latin typeface="Calibri"/>
              </a:rPr>
              <a:t>The stringers can be represented using: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spc="-1" dirty="0">
                <a:solidFill>
                  <a:srgbClr val="0000FF"/>
                </a:solidFill>
                <a:latin typeface="Calibri"/>
              </a:rPr>
              <a:t>Shell elements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spc="-1" dirty="0">
                <a:solidFill>
                  <a:srgbClr val="0000FF"/>
                </a:solidFill>
                <a:latin typeface="Calibri"/>
              </a:rPr>
              <a:t>Beam elements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spc="-1" dirty="0">
                <a:solidFill>
                  <a:srgbClr val="0000FF"/>
                </a:solidFill>
                <a:latin typeface="Calibri"/>
              </a:rPr>
              <a:t>Equivalent properties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172068" y="4370191"/>
            <a:ext cx="5735092" cy="1383895"/>
            <a:chOff x="172068" y="4370191"/>
            <a:chExt cx="5735092" cy="138389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068" y="4370192"/>
              <a:ext cx="2013994" cy="82314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498" b="98560" l="0" r="9913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03544" y="4370191"/>
              <a:ext cx="2119884" cy="886630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5865" y="4370191"/>
              <a:ext cx="2161295" cy="869677"/>
            </a:xfrm>
            <a:prstGeom prst="rect">
              <a:avLst/>
            </a:prstGeom>
          </p:spPr>
        </p:pic>
        <p:cxnSp>
          <p:nvCxnSpPr>
            <p:cNvPr id="7" name="Conector recto 6"/>
            <p:cNvCxnSpPr/>
            <p:nvPr/>
          </p:nvCxnSpPr>
          <p:spPr>
            <a:xfrm>
              <a:off x="2186062" y="4667250"/>
              <a:ext cx="919088" cy="392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2343150" y="4631531"/>
              <a:ext cx="941099" cy="397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2520301" y="4583023"/>
              <a:ext cx="941099" cy="397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2694138" y="4547006"/>
              <a:ext cx="941099" cy="397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>
              <a:off x="2865409" y="4499746"/>
              <a:ext cx="941099" cy="397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stomShape 10"/>
            <p:cNvSpPr/>
            <p:nvPr/>
          </p:nvSpPr>
          <p:spPr>
            <a:xfrm>
              <a:off x="822487" y="5357214"/>
              <a:ext cx="748125" cy="30632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lang="en-US" sz="1400" b="1" spc="-1" dirty="0">
                  <a:solidFill>
                    <a:srgbClr val="000000"/>
                  </a:solidFill>
                  <a:latin typeface="Calibri"/>
                </a:rPr>
                <a:t>Shells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23" name="CustomShape 10"/>
            <p:cNvSpPr/>
            <p:nvPr/>
          </p:nvSpPr>
          <p:spPr>
            <a:xfrm>
              <a:off x="2645606" y="5357214"/>
              <a:ext cx="748125" cy="30632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lang="en-US" sz="1400" b="1" spc="-1" dirty="0">
                  <a:solidFill>
                    <a:srgbClr val="000000"/>
                  </a:solidFill>
                  <a:latin typeface="Calibri"/>
                </a:rPr>
                <a:t>Beams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24" name="CustomShape 10"/>
            <p:cNvSpPr/>
            <p:nvPr/>
          </p:nvSpPr>
          <p:spPr>
            <a:xfrm>
              <a:off x="4468725" y="5232320"/>
              <a:ext cx="964335" cy="52176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199"/>
                </a:spcBef>
              </a:pPr>
              <a:r>
                <a:rPr lang="en-US" sz="1400" b="1" spc="-1" dirty="0">
                  <a:solidFill>
                    <a:srgbClr val="000000"/>
                  </a:solidFill>
                  <a:latin typeface="Calibri"/>
                </a:rPr>
                <a:t>Smeared stiffness</a:t>
              </a:r>
              <a:endParaRPr lang="en-US" sz="1400" b="0" strike="noStrike" spc="-1" dirty="0">
                <a:latin typeface="Arial"/>
              </a:endParaRPr>
            </a:p>
          </p:txBody>
        </p:sp>
      </p:grp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606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2"/>
    </mc:Choice>
    <mc:Fallback xmlns="">
      <p:transition spd="slow" advTm="32262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6029632"/>
            <a:ext cx="6781800" cy="133350"/>
          </a:xfrm>
          <a:prstGeom prst="rect">
            <a:avLst/>
          </a:prstGeom>
        </p:spPr>
      </p:pic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Internal Dimensions</a:t>
            </a:r>
          </a:p>
          <a:p>
            <a:pPr algn="ctr"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/>
          <a:srcRect b="45739"/>
          <a:stretch/>
        </p:blipFill>
        <p:spPr>
          <a:xfrm>
            <a:off x="981075" y="1558290"/>
            <a:ext cx="7105650" cy="45532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450" y="1120182"/>
            <a:ext cx="4171950" cy="3238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33"/>
    </mc:Choice>
    <mc:Fallback xmlns="">
      <p:transition spd="slow" advTm="12833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5"/>
          <p:cNvSpPr/>
          <p:nvPr/>
        </p:nvSpPr>
        <p:spPr>
          <a:xfrm>
            <a:off x="428625" y="1009650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2. </a:t>
            </a:r>
            <a:r>
              <a:rPr lang="en-US" sz="2000" b="1" strike="noStrike" spc="-1" dirty="0" err="1">
                <a:solidFill>
                  <a:srgbClr val="002060"/>
                </a:solidFill>
                <a:latin typeface="Calibri"/>
              </a:rPr>
              <a:t>Wingbox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 Model Definition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214200" y="1085542"/>
            <a:ext cx="3002248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Internal Dimensions</a:t>
            </a:r>
          </a:p>
          <a:p>
            <a:pPr algn="ctr"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-134" t="54598" r="134" b="4108"/>
          <a:stretch/>
        </p:blipFill>
        <p:spPr>
          <a:xfrm>
            <a:off x="1047750" y="2277125"/>
            <a:ext cx="7105650" cy="34651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1450" y="1120182"/>
            <a:ext cx="4171950" cy="3238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750" y="1728135"/>
            <a:ext cx="6800850" cy="5143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0"/>
    </mc:Choice>
    <mc:Fallback xmlns="">
      <p:transition spd="slow" advTm="443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pc="-1" dirty="0">
                <a:solidFill>
                  <a:srgbClr val="002060"/>
                </a:solidFill>
                <a:latin typeface="Calibri"/>
              </a:rPr>
              <a:t>3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. </a:t>
            </a:r>
            <a:r>
              <a:rPr lang="en-US" sz="2000" b="1" spc="-1" dirty="0">
                <a:solidFill>
                  <a:srgbClr val="002060"/>
                </a:solidFill>
                <a:latin typeface="Calibri"/>
              </a:rPr>
              <a:t>Code Architecture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" name="CustomShape 24"/>
          <p:cNvSpPr/>
          <p:nvPr/>
        </p:nvSpPr>
        <p:spPr>
          <a:xfrm>
            <a:off x="985725" y="1023318"/>
            <a:ext cx="1757475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FF"/>
                </a:solidFill>
                <a:latin typeface="Calibri"/>
              </a:rPr>
              <a:t>Extendable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FF"/>
                </a:solidFill>
                <a:latin typeface="Calibri"/>
              </a:rPr>
              <a:t>Embeddable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strike="noStrike" spc="-1" dirty="0">
                <a:solidFill>
                  <a:srgbClr val="0000FF"/>
                </a:solidFill>
                <a:latin typeface="Calibri"/>
              </a:rPr>
              <a:t>Standard</a:t>
            </a:r>
          </a:p>
        </p:txBody>
      </p:sp>
      <p:sp>
        <p:nvSpPr>
          <p:cNvPr id="9" name="CustomShape 24"/>
          <p:cNvSpPr/>
          <p:nvPr/>
        </p:nvSpPr>
        <p:spPr>
          <a:xfrm>
            <a:off x="5357700" y="1300317"/>
            <a:ext cx="175747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FF"/>
                </a:solidFill>
                <a:latin typeface="Calibri"/>
              </a:rPr>
              <a:t>Python Library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019425" y="1484256"/>
            <a:ext cx="1933575" cy="1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3"/>
          <p:cNvSpPr/>
          <p:nvPr/>
        </p:nvSpPr>
        <p:spPr>
          <a:xfrm>
            <a:off x="923634" y="2321368"/>
            <a:ext cx="667280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Object oriented approach that abstracts the methodology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3351408"/>
            <a:ext cx="8743950" cy="18383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35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87"/>
    </mc:Choice>
    <mc:Fallback xmlns="">
      <p:transition spd="slow" advTm="3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pc="-1" dirty="0">
                <a:solidFill>
                  <a:srgbClr val="002060"/>
                </a:solidFill>
                <a:latin typeface="Calibri"/>
              </a:rPr>
              <a:t>3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. </a:t>
            </a:r>
            <a:r>
              <a:rPr lang="en-US" sz="2000" b="1" spc="-1" dirty="0">
                <a:solidFill>
                  <a:srgbClr val="002060"/>
                </a:solidFill>
                <a:latin typeface="Calibri"/>
              </a:rPr>
              <a:t>Code Architecture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" name="CustomShape 24"/>
          <p:cNvSpPr/>
          <p:nvPr/>
        </p:nvSpPr>
        <p:spPr>
          <a:xfrm>
            <a:off x="985725" y="1023318"/>
            <a:ext cx="1757475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FF"/>
                </a:solidFill>
                <a:latin typeface="Calibri"/>
              </a:rPr>
              <a:t>Extendable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FF"/>
                </a:solidFill>
                <a:latin typeface="Calibri"/>
              </a:rPr>
              <a:t>Embeddable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strike="noStrike" spc="-1" dirty="0">
                <a:solidFill>
                  <a:srgbClr val="0000FF"/>
                </a:solidFill>
                <a:latin typeface="Calibri"/>
              </a:rPr>
              <a:t>Standard</a:t>
            </a:r>
          </a:p>
        </p:txBody>
      </p:sp>
      <p:sp>
        <p:nvSpPr>
          <p:cNvPr id="9" name="CustomShape 24"/>
          <p:cNvSpPr/>
          <p:nvPr/>
        </p:nvSpPr>
        <p:spPr>
          <a:xfrm>
            <a:off x="5357700" y="1300317"/>
            <a:ext cx="175747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FF"/>
                </a:solidFill>
                <a:latin typeface="Calibri"/>
              </a:rPr>
              <a:t>Python Library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019425" y="1484256"/>
            <a:ext cx="1933575" cy="1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3"/>
          <p:cNvSpPr/>
          <p:nvPr/>
        </p:nvSpPr>
        <p:spPr>
          <a:xfrm>
            <a:off x="899571" y="2195133"/>
            <a:ext cx="667280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Object oriented approach that abstracts the methodology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3351408"/>
            <a:ext cx="8743950" cy="1838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728788" y="3414713"/>
            <a:ext cx="1076325" cy="1714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3"/>
          <p:cNvSpPr/>
          <p:nvPr/>
        </p:nvSpPr>
        <p:spPr>
          <a:xfrm>
            <a:off x="3329381" y="2812950"/>
            <a:ext cx="2645175" cy="6448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Airfoil Sections</a:t>
            </a:r>
          </a:p>
          <a:p>
            <a:pPr algn="ctr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Angles and Translations</a:t>
            </a:r>
            <a:endParaRPr lang="en-US" sz="1800" b="0" strike="noStrike" spc="-1" dirty="0">
              <a:latin typeface="Arial"/>
            </a:endParaRPr>
          </a:p>
        </p:txBody>
      </p:sp>
      <p:cxnSp>
        <p:nvCxnSpPr>
          <p:cNvPr id="4" name="Conector recto de flecha 3"/>
          <p:cNvCxnSpPr>
            <a:endCxn id="11" idx="1"/>
          </p:cNvCxnSpPr>
          <p:nvPr/>
        </p:nvCxnSpPr>
        <p:spPr>
          <a:xfrm flipV="1">
            <a:off x="2743200" y="3135389"/>
            <a:ext cx="586181" cy="21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8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06"/>
    </mc:Choice>
    <mc:Fallback xmlns="">
      <p:transition spd="slow" advTm="10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pc="-1" dirty="0">
                <a:solidFill>
                  <a:srgbClr val="002060"/>
                </a:solidFill>
                <a:latin typeface="Calibri"/>
              </a:rPr>
              <a:t>3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. </a:t>
            </a:r>
            <a:r>
              <a:rPr lang="en-US" sz="2000" b="1" spc="-1" dirty="0">
                <a:solidFill>
                  <a:srgbClr val="002060"/>
                </a:solidFill>
                <a:latin typeface="Calibri"/>
              </a:rPr>
              <a:t>Code Architecture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" name="CustomShape 24"/>
          <p:cNvSpPr/>
          <p:nvPr/>
        </p:nvSpPr>
        <p:spPr>
          <a:xfrm>
            <a:off x="985725" y="1023318"/>
            <a:ext cx="1757475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FF"/>
                </a:solidFill>
                <a:latin typeface="Calibri"/>
              </a:rPr>
              <a:t>Extendable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FF"/>
                </a:solidFill>
                <a:latin typeface="Calibri"/>
              </a:rPr>
              <a:t>Embeddable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strike="noStrike" spc="-1" dirty="0">
                <a:solidFill>
                  <a:srgbClr val="0000FF"/>
                </a:solidFill>
                <a:latin typeface="Calibri"/>
              </a:rPr>
              <a:t>Standard</a:t>
            </a:r>
          </a:p>
        </p:txBody>
      </p:sp>
      <p:sp>
        <p:nvSpPr>
          <p:cNvPr id="9" name="CustomShape 24"/>
          <p:cNvSpPr/>
          <p:nvPr/>
        </p:nvSpPr>
        <p:spPr>
          <a:xfrm>
            <a:off x="5357700" y="1300317"/>
            <a:ext cx="175747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FF"/>
                </a:solidFill>
                <a:latin typeface="Calibri"/>
              </a:rPr>
              <a:t>Python Library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019425" y="1484256"/>
            <a:ext cx="1933575" cy="1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3"/>
          <p:cNvSpPr/>
          <p:nvPr/>
        </p:nvSpPr>
        <p:spPr>
          <a:xfrm>
            <a:off x="899571" y="2195133"/>
            <a:ext cx="667280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Object oriented approach that abstracts the methodology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3351408"/>
            <a:ext cx="8743950" cy="1838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697809" y="4334912"/>
            <a:ext cx="1441350" cy="1789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3"/>
          <p:cNvSpPr/>
          <p:nvPr/>
        </p:nvSpPr>
        <p:spPr>
          <a:xfrm>
            <a:off x="5139159" y="3457827"/>
            <a:ext cx="2645175" cy="6448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Start and End </a:t>
            </a:r>
          </a:p>
          <a:p>
            <a:pPr algn="ctr">
              <a:lnSpc>
                <a:spcPct val="100000"/>
              </a:lnSpc>
            </a:pPr>
            <a:r>
              <a:rPr lang="en-US" sz="1800" b="1" strike="noStrike" spc="-1" dirty="0" err="1">
                <a:solidFill>
                  <a:srgbClr val="000000"/>
                </a:solidFill>
                <a:latin typeface="Calibri"/>
              </a:rPr>
              <a:t>Chordwise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 positions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V="1">
            <a:off x="4629873" y="3868955"/>
            <a:ext cx="509286" cy="46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6"/>
    </mc:Choice>
    <mc:Fallback xmlns="">
      <p:transition spd="slow" advTm="5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pc="-1" dirty="0">
                <a:solidFill>
                  <a:srgbClr val="002060"/>
                </a:solidFill>
                <a:latin typeface="Calibri"/>
              </a:rPr>
              <a:t>3</a:t>
            </a: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. </a:t>
            </a:r>
            <a:r>
              <a:rPr lang="en-US" sz="2000" b="1" spc="-1" dirty="0">
                <a:solidFill>
                  <a:srgbClr val="002060"/>
                </a:solidFill>
                <a:latin typeface="Calibri"/>
              </a:rPr>
              <a:t>Code Architecture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" name="CustomShape 24"/>
          <p:cNvSpPr/>
          <p:nvPr/>
        </p:nvSpPr>
        <p:spPr>
          <a:xfrm>
            <a:off x="985725" y="1023318"/>
            <a:ext cx="1757475" cy="9218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FF"/>
                </a:solidFill>
                <a:latin typeface="Calibri"/>
              </a:rPr>
              <a:t>Extendable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FF"/>
                </a:solidFill>
                <a:latin typeface="Calibri"/>
              </a:rPr>
              <a:t>Embeddable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strike="noStrike" spc="-1" dirty="0">
                <a:solidFill>
                  <a:srgbClr val="0000FF"/>
                </a:solidFill>
                <a:latin typeface="Calibri"/>
              </a:rPr>
              <a:t>Standard</a:t>
            </a:r>
          </a:p>
        </p:txBody>
      </p:sp>
      <p:sp>
        <p:nvSpPr>
          <p:cNvPr id="9" name="CustomShape 24"/>
          <p:cNvSpPr/>
          <p:nvPr/>
        </p:nvSpPr>
        <p:spPr>
          <a:xfrm>
            <a:off x="5357700" y="1300317"/>
            <a:ext cx="175747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FF"/>
                </a:solidFill>
                <a:latin typeface="Calibri"/>
              </a:rPr>
              <a:t>Python Library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019425" y="1484256"/>
            <a:ext cx="1933575" cy="1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3"/>
          <p:cNvSpPr/>
          <p:nvPr/>
        </p:nvSpPr>
        <p:spPr>
          <a:xfrm>
            <a:off x="899571" y="2195133"/>
            <a:ext cx="667280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Object oriented approach that abstracts the methodology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3351408"/>
            <a:ext cx="8743950" cy="1838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436432" y="4813069"/>
            <a:ext cx="1441350" cy="1560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3"/>
          <p:cNvSpPr/>
          <p:nvPr/>
        </p:nvSpPr>
        <p:spPr>
          <a:xfrm>
            <a:off x="4629873" y="5384841"/>
            <a:ext cx="2645175" cy="36787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Stringer Orientation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7275048" y="4969133"/>
            <a:ext cx="757783" cy="41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1"/>
    </mc:Choice>
    <mc:Fallback xmlns="">
      <p:transition spd="slow" advTm="3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2000" b="1" strike="noStrike" spc="-1">
                <a:solidFill>
                  <a:srgbClr val="002060"/>
                </a:solidFill>
                <a:latin typeface="Calibri"/>
              </a:rPr>
              <a:t>1. Introduction and objective</a:t>
            </a:r>
            <a:endParaRPr lang="es-ES" sz="2000" b="0" strike="noStrike" spc="-1">
              <a:latin typeface="Arial"/>
            </a:endParaRPr>
          </a:p>
        </p:txBody>
      </p:sp>
      <p:sp>
        <p:nvSpPr>
          <p:cNvPr id="16" name="CustomShape 24"/>
          <p:cNvSpPr/>
          <p:nvPr/>
        </p:nvSpPr>
        <p:spPr>
          <a:xfrm>
            <a:off x="339480" y="905679"/>
            <a:ext cx="88045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latin typeface="Calibri"/>
              </a:rPr>
              <a:t>With large number of design variables or computationally expensive models, the successful applicability of this methods is not straightforward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2741917" y="1829950"/>
            <a:ext cx="4572000" cy="3455732"/>
            <a:chOff x="523629" y="1501616"/>
            <a:chExt cx="4572000" cy="3455732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629" y="1501616"/>
              <a:ext cx="3486224" cy="3076972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523629" y="4311017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br>
                <a:rPr lang="en-US" dirty="0"/>
              </a:br>
              <a:r>
                <a:rPr lang="en-US" dirty="0">
                  <a:effectLst/>
                  <a:latin typeface="Arial" panose="020B0604020202020204" pitchFamily="34" charset="0"/>
                </a:rPr>
                <a:t>[</a:t>
              </a:r>
              <a:r>
                <a:rPr lang="en-US" dirty="0" err="1">
                  <a:effectLst/>
                  <a:latin typeface="Arial" panose="020B0604020202020204" pitchFamily="34" charset="0"/>
                </a:rPr>
                <a:t>Lyu</a:t>
              </a:r>
              <a:r>
                <a:rPr lang="en-US" dirty="0">
                  <a:effectLst/>
                  <a:latin typeface="Arial" panose="020B0604020202020204" pitchFamily="34" charset="0"/>
                </a:rPr>
                <a:t> et al. ICCFD8-2014-0203]</a:t>
              </a:r>
              <a:endParaRPr lang="es-ES" dirty="0"/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152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5"/>
    </mc:Choice>
    <mc:Fallback xmlns="">
      <p:transition spd="slow" advTm="19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76" y="1527858"/>
            <a:ext cx="8611491" cy="3700614"/>
          </a:xfrm>
          <a:prstGeom prst="rect">
            <a:avLst/>
          </a:prstGeom>
        </p:spPr>
      </p:pic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3. Code Architecture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3611663" y="1341699"/>
            <a:ext cx="2562226" cy="533400"/>
          </a:xfrm>
          <a:prstGeom prst="roundRect">
            <a:avLst>
              <a:gd name="adj" fmla="val 16667"/>
            </a:avLst>
          </a:prstGeom>
          <a:solidFill>
            <a:srgbClr val="B9CDE5"/>
          </a:solidFill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12"/>
          <p:cNvSpPr/>
          <p:nvPr/>
        </p:nvSpPr>
        <p:spPr>
          <a:xfrm>
            <a:off x="3397238" y="1417591"/>
            <a:ext cx="3002248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Internal Processes Pipeline</a:t>
            </a:r>
          </a:p>
          <a:p>
            <a:pPr algn="ctr"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1"/>
    </mc:Choice>
    <mc:Fallback xmlns="">
      <p:transition spd="slow" advTm="10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76" y="1527858"/>
            <a:ext cx="8611491" cy="3700614"/>
          </a:xfrm>
          <a:prstGeom prst="rect">
            <a:avLst/>
          </a:prstGeom>
        </p:spPr>
      </p:pic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3. Code Architecture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1475639" y="2421001"/>
            <a:ext cx="7170649" cy="495820"/>
          </a:xfrm>
          <a:prstGeom prst="rect">
            <a:avLst/>
          </a:prstGeom>
          <a:noFill/>
          <a:ln w="15840">
            <a:solidFill>
              <a:schemeClr val="accent1">
                <a:shade val="50000"/>
              </a:schemeClr>
            </a:solidFill>
            <a:prstDash val="dash"/>
            <a:round/>
          </a:ln>
          <a:effectLst>
            <a:glow rad="127000">
              <a:schemeClr val="accent5">
                <a:lumMod val="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/>
          <p:cNvSpPr/>
          <p:nvPr/>
        </p:nvSpPr>
        <p:spPr>
          <a:xfrm>
            <a:off x="2911035" y="1872770"/>
            <a:ext cx="667280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All steps are controlled through a python interface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88"/>
    </mc:Choice>
    <mc:Fallback xmlns="">
      <p:transition spd="slow" advTm="15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76" y="1527858"/>
            <a:ext cx="8611491" cy="3700614"/>
          </a:xfrm>
          <a:prstGeom prst="rect">
            <a:avLst/>
          </a:prstGeom>
        </p:spPr>
      </p:pic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3. Code Architecture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2338087" y="3130255"/>
            <a:ext cx="5578998" cy="495820"/>
          </a:xfrm>
          <a:prstGeom prst="rect">
            <a:avLst/>
          </a:prstGeom>
          <a:noFill/>
          <a:ln w="15840">
            <a:solidFill>
              <a:schemeClr val="accent1">
                <a:shade val="50000"/>
              </a:schemeClr>
            </a:solidFill>
            <a:prstDash val="dash"/>
            <a:round/>
          </a:ln>
          <a:effectLst>
            <a:glow rad="127000">
              <a:schemeClr val="accent5">
                <a:lumMod val="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/>
          <p:cNvSpPr/>
          <p:nvPr/>
        </p:nvSpPr>
        <p:spPr>
          <a:xfrm>
            <a:off x="2911035" y="1872770"/>
            <a:ext cx="667280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Standard input and output formats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2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9"/>
    </mc:Choice>
    <mc:Fallback xmlns="">
      <p:transition spd="slow" advTm="11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76" y="1527858"/>
            <a:ext cx="8611491" cy="3700614"/>
          </a:xfrm>
          <a:prstGeom prst="rect">
            <a:avLst/>
          </a:prstGeom>
        </p:spPr>
      </p:pic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3. Code Architecture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752355" y="3842795"/>
            <a:ext cx="7824486" cy="706056"/>
          </a:xfrm>
          <a:prstGeom prst="rect">
            <a:avLst/>
          </a:prstGeom>
          <a:noFill/>
          <a:ln w="15840">
            <a:solidFill>
              <a:schemeClr val="accent1">
                <a:shade val="50000"/>
              </a:schemeClr>
            </a:solidFill>
            <a:prstDash val="dash"/>
            <a:round/>
          </a:ln>
          <a:effectLst>
            <a:glow rad="127000">
              <a:schemeClr val="accent5">
                <a:lumMod val="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/>
          <p:cNvSpPr/>
          <p:nvPr/>
        </p:nvSpPr>
        <p:spPr>
          <a:xfrm>
            <a:off x="2911035" y="1872770"/>
            <a:ext cx="667280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Open source software, no license </a:t>
            </a:r>
            <a:r>
              <a:rPr lang="en-US" b="1" spc="-1" dirty="0" err="1">
                <a:solidFill>
                  <a:srgbClr val="000000"/>
                </a:solidFill>
                <a:latin typeface="Calibri"/>
              </a:rPr>
              <a:t>requiered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3"/>
    </mc:Choice>
    <mc:Fallback xmlns="">
      <p:transition spd="slow" advTm="6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4. Application Examples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-567159" y="840895"/>
            <a:ext cx="667280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Rectangular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Calibri"/>
              </a:rPr>
              <a:t>wingbox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 with shell defined stringers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00" y="1757667"/>
            <a:ext cx="5220538" cy="312684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381" y="1514466"/>
            <a:ext cx="2968482" cy="361324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8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5"/>
    </mc:Choice>
    <mc:Fallback xmlns="">
      <p:transition spd="slow" advTm="2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062" y="1374377"/>
            <a:ext cx="1569924" cy="914922"/>
          </a:xfrm>
          <a:prstGeom prst="rect">
            <a:avLst/>
          </a:prstGeom>
        </p:spPr>
      </p:pic>
      <p:sp>
        <p:nvSpPr>
          <p:cNvPr id="135" name="CustomShape 9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4. Application Examples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-1469984" y="829254"/>
            <a:ext cx="6672803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Common Research Model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138" y="1114175"/>
            <a:ext cx="5186962" cy="29772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953" y="1397963"/>
            <a:ext cx="1609122" cy="8913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660" y="2413044"/>
            <a:ext cx="1609122" cy="8974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0236" y="2413044"/>
            <a:ext cx="1609122" cy="93321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630819" y="31468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[</a:t>
            </a:r>
            <a:r>
              <a:rPr lang="en-US" dirty="0">
                <a:latin typeface="Arial" panose="020B0604020202020204" pitchFamily="34" charset="0"/>
              </a:rPr>
              <a:t>Taylor</a:t>
            </a:r>
            <a:r>
              <a:rPr lang="en-US" dirty="0">
                <a:effectLst/>
                <a:latin typeface="Arial" panose="020B0604020202020204" pitchFamily="34" charset="0"/>
              </a:rPr>
              <a:t> et al. </a:t>
            </a:r>
            <a:r>
              <a:rPr lang="en-US" dirty="0" err="1">
                <a:latin typeface="Arial" panose="020B0604020202020204" pitchFamily="34" charset="0"/>
              </a:rPr>
              <a:t>Scitech</a:t>
            </a:r>
            <a:r>
              <a:rPr lang="en-US" dirty="0">
                <a:latin typeface="Arial" panose="020B0604020202020204" pitchFamily="34" charset="0"/>
              </a:rPr>
              <a:t> 2021</a:t>
            </a:r>
            <a:r>
              <a:rPr lang="en-US" dirty="0">
                <a:effectLst/>
                <a:latin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12" name="CustomShape 3"/>
          <p:cNvSpPr/>
          <p:nvPr/>
        </p:nvSpPr>
        <p:spPr>
          <a:xfrm>
            <a:off x="145191" y="4606154"/>
            <a:ext cx="8686389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The obtained geometry and mesh </a:t>
            </a:r>
            <a:r>
              <a:rPr lang="en-US" b="1" spc="-1" dirty="0">
                <a:solidFill>
                  <a:srgbClr val="000000"/>
                </a:solidFill>
                <a:latin typeface="Calibri"/>
              </a:rPr>
              <a:t>has good accuracy compared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 with the original model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145190" y="5039589"/>
            <a:ext cx="8686389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Modifications in any structural parameters yields a valid design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4" name="CustomShape 3"/>
          <p:cNvSpPr/>
          <p:nvPr/>
        </p:nvSpPr>
        <p:spPr>
          <a:xfrm>
            <a:off x="5005506" y="1302834"/>
            <a:ext cx="1506329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Skin panels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" name="CustomShape 3"/>
          <p:cNvSpPr/>
          <p:nvPr/>
        </p:nvSpPr>
        <p:spPr>
          <a:xfrm>
            <a:off x="6621989" y="3126597"/>
            <a:ext cx="1818749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Ribs and spars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6"/>
    </mc:Choice>
    <mc:Fallback xmlns="">
      <p:transition spd="slow" advTm="15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214200" y="116640"/>
            <a:ext cx="1069416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5. Conclusions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04943" y="1132478"/>
            <a:ext cx="8452080" cy="38765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The research community has a lack  of parametric, industry-like models to test their optimization formulations.</a:t>
            </a:r>
            <a:endParaRPr lang="en-US" sz="2400" b="0" strike="noStrike" spc="-1" dirty="0">
              <a:latin typeface="Arial"/>
            </a:endParaRPr>
          </a:p>
          <a:p>
            <a:pPr marL="285840" indent="-2854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A highly parametric framework for </a:t>
            </a:r>
            <a:r>
              <a:rPr lang="en-US" sz="2400" spc="-1" dirty="0" err="1">
                <a:solidFill>
                  <a:srgbClr val="000000"/>
                </a:solidFill>
                <a:latin typeface="Calibri"/>
              </a:rPr>
              <a:t>wingbox</a:t>
            </a:r>
            <a:r>
              <a:rPr lang="en-US" sz="2400" spc="-1" dirty="0">
                <a:solidFill>
                  <a:srgbClr val="000000"/>
                </a:solidFill>
                <a:latin typeface="Calibri"/>
              </a:rPr>
              <a:t> design has been developed to perform parametric analyses and optimizations.</a:t>
            </a:r>
          </a:p>
          <a:p>
            <a:pPr marL="285840" indent="-2854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Aerodynamic and structural parameters are considered to obtain realistic and detailed configurations</a:t>
            </a:r>
          </a:p>
          <a:p>
            <a:pPr marL="285840" indent="-285480" algn="just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The software is released under an open-source license to facilitate its dissemination, with the aim of providing real-world models for use by researchers.</a:t>
            </a:r>
            <a:endParaRPr lang="es-ES" sz="2400" b="0" strike="noStrike" spc="-1" dirty="0">
              <a:latin typeface="Arial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79"/>
    </mc:Choice>
    <mc:Fallback xmlns="">
      <p:transition spd="slow" advTm="36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8" name="CustomShape 1"/>
          <p:cNvSpPr/>
          <p:nvPr/>
        </p:nvSpPr>
        <p:spPr>
          <a:xfrm>
            <a:off x="1056960" y="2853000"/>
            <a:ext cx="7427880" cy="821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4800" b="1" strike="noStrike" spc="-1">
                <a:solidFill>
                  <a:srgbClr val="000000"/>
                </a:solidFill>
                <a:latin typeface="Calibri"/>
              </a:rPr>
              <a:t>Thank you for your attention</a:t>
            </a:r>
            <a:endParaRPr lang="es-ES" sz="4800" b="0" strike="noStrike" spc="-1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4439809" y="5495738"/>
            <a:ext cx="6566760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This research was sponsored by: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355" y="6021000"/>
            <a:ext cx="2675090" cy="480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014" y="5892502"/>
            <a:ext cx="2272417" cy="79348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4"/>
    </mc:Choice>
    <mc:Fallback xmlns="">
      <p:transition spd="slow" advTm="2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2000" b="1" strike="noStrike" spc="-1">
                <a:solidFill>
                  <a:srgbClr val="002060"/>
                </a:solidFill>
                <a:latin typeface="Calibri"/>
              </a:rPr>
              <a:t>1. Introduction and objective</a:t>
            </a:r>
            <a:endParaRPr lang="es-ES" sz="2000" b="0" strike="noStrike" spc="-1">
              <a:latin typeface="Arial"/>
            </a:endParaRPr>
          </a:p>
        </p:txBody>
      </p:sp>
      <p:sp>
        <p:nvSpPr>
          <p:cNvPr id="16" name="CustomShape 24"/>
          <p:cNvSpPr/>
          <p:nvPr/>
        </p:nvSpPr>
        <p:spPr>
          <a:xfrm>
            <a:off x="339480" y="705395"/>
            <a:ext cx="88045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b="1" spc="-1" dirty="0">
                <a:solidFill>
                  <a:srgbClr val="0000FF"/>
                </a:solidFill>
                <a:latin typeface="Calibri"/>
              </a:rPr>
              <a:t>One of the most researched topics in aircraft design is the aero-structural optimization of the wing. Multiple wing models have been proposed to serve as a reference for researchers</a:t>
            </a:r>
            <a:endParaRPr lang="en-US" b="1" spc="-1" dirty="0">
              <a:solidFill>
                <a:srgbClr val="0000FF"/>
              </a:solidFill>
              <a:latin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600" y="1670508"/>
            <a:ext cx="2370840" cy="234333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77" y="1576688"/>
            <a:ext cx="2671402" cy="224793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172" y="4092433"/>
            <a:ext cx="3082572" cy="20476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4840" y="4360208"/>
            <a:ext cx="4725896" cy="1512106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>
            <a:off x="214200" y="1712685"/>
            <a:ext cx="204558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 err="1">
                <a:solidFill>
                  <a:srgbClr val="000000"/>
                </a:solidFill>
                <a:latin typeface="Calibri"/>
              </a:rPr>
              <a:t>Haftka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 Wing MDO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-94895" y="4051040"/>
            <a:ext cx="155103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DLR-F4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4551562" y="4092433"/>
            <a:ext cx="155103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Airbus XRF-1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3"/>
          <p:cNvSpPr/>
          <p:nvPr/>
        </p:nvSpPr>
        <p:spPr>
          <a:xfrm>
            <a:off x="4284540" y="1583575"/>
            <a:ext cx="155103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NASA CRM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62962" y="2029802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</a:rPr>
              <a:t>Haftka</a:t>
            </a:r>
            <a:r>
              <a:rPr lang="en-US" dirty="0">
                <a:latin typeface="Arial" panose="020B0604020202020204" pitchFamily="34" charset="0"/>
              </a:rPr>
              <a:t> 1977]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4439999" y="1870064"/>
            <a:ext cx="1847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</a:rPr>
              <a:t>Vassberg</a:t>
            </a:r>
            <a:r>
              <a:rPr lang="en-US" dirty="0">
                <a:latin typeface="Arial" panose="020B0604020202020204" pitchFamily="34" charset="0"/>
              </a:rPr>
              <a:t> 2008]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214200" y="4359481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</a:rPr>
              <a:t>Redeker</a:t>
            </a:r>
            <a:r>
              <a:rPr lang="en-US" dirty="0">
                <a:latin typeface="Arial" panose="020B0604020202020204" pitchFamily="34" charset="0"/>
              </a:rPr>
              <a:t> 1994]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4600199" y="4334081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[Pattinson 2015]</a:t>
            </a:r>
            <a:endParaRPr lang="es-ES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7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62"/>
    </mc:Choice>
    <mc:Fallback xmlns="">
      <p:transition spd="slow" advTm="50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  <p:bldP spid="6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s-ES" sz="2000" b="1" strike="noStrike" spc="-1">
                <a:solidFill>
                  <a:srgbClr val="002060"/>
                </a:solidFill>
                <a:latin typeface="Calibri"/>
              </a:rPr>
              <a:t>1. Introduction and objective</a:t>
            </a:r>
            <a:endParaRPr lang="es-ES" sz="2000" b="0" strike="noStrike" spc="-1">
              <a:latin typeface="Arial"/>
            </a:endParaRPr>
          </a:p>
        </p:txBody>
      </p:sp>
      <p:sp>
        <p:nvSpPr>
          <p:cNvPr id="16" name="CustomShape 24"/>
          <p:cNvSpPr/>
          <p:nvPr/>
        </p:nvSpPr>
        <p:spPr>
          <a:xfrm>
            <a:off x="339480" y="705395"/>
            <a:ext cx="88045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b="1" spc="-1" dirty="0">
                <a:solidFill>
                  <a:srgbClr val="0000FF"/>
                </a:solidFill>
                <a:latin typeface="Calibri"/>
              </a:rPr>
              <a:t>Recently, a lot of effort has been done to obtain parametric models suitable for </a:t>
            </a:r>
            <a:r>
              <a:rPr lang="en-US" b="1" spc="-1" dirty="0" err="1">
                <a:solidFill>
                  <a:srgbClr val="0000FF"/>
                </a:solidFill>
                <a:latin typeface="Calibri"/>
              </a:rPr>
              <a:t>aerolastic</a:t>
            </a:r>
            <a:r>
              <a:rPr lang="en-US" b="1" spc="-1" dirty="0">
                <a:solidFill>
                  <a:srgbClr val="0000FF"/>
                </a:solidFill>
                <a:latin typeface="Calibri"/>
              </a:rPr>
              <a:t> studies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451774" y="2053865"/>
            <a:ext cx="2845651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</a:rPr>
              <a:t>Senseimer</a:t>
            </a:r>
            <a:r>
              <a:rPr lang="en-US" dirty="0">
                <a:latin typeface="Arial" panose="020B0604020202020204" pitchFamily="34" charset="0"/>
              </a:rPr>
              <a:t> et al. 2006]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[Skillen et al. 2008]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</a:rPr>
              <a:t>Hürliman</a:t>
            </a:r>
            <a:r>
              <a:rPr lang="en-US" dirty="0">
                <a:latin typeface="Arial" panose="020B0604020202020204" pitchFamily="34" charset="0"/>
              </a:rPr>
              <a:t> et al. 2011]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</a:rPr>
              <a:t>Chaput</a:t>
            </a:r>
            <a:r>
              <a:rPr lang="en-US" dirty="0">
                <a:latin typeface="Arial" panose="020B0604020202020204" pitchFamily="34" charset="0"/>
              </a:rPr>
              <a:t> et al. 2012]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[Tang et al. 2013]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[Hwang et al. 2014]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</a:rPr>
              <a:t>Chaput</a:t>
            </a:r>
            <a:r>
              <a:rPr lang="en-US" dirty="0">
                <a:latin typeface="Arial" panose="020B0604020202020204" pitchFamily="34" charset="0"/>
              </a:rPr>
              <a:t> 2015]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[Love et al. 2017]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[Gandhi et al. 2021]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966" y="2453616"/>
            <a:ext cx="4681375" cy="1707043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5380405" y="4295313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[Qian 2017]</a:t>
            </a:r>
            <a:endParaRPr lang="es-E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27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59"/>
    </mc:Choice>
    <mc:Fallback xmlns="">
      <p:transition spd="slow" advTm="19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1. Introduction and objective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4"/>
          <p:cNvSpPr/>
          <p:nvPr/>
        </p:nvSpPr>
        <p:spPr>
          <a:xfrm>
            <a:off x="435981" y="1470604"/>
            <a:ext cx="3551181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issues.</a:t>
            </a:r>
          </a:p>
          <a:p>
            <a:pPr algn="ctr"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Not parametric enough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24"/>
          <p:cNvSpPr/>
          <p:nvPr/>
        </p:nvSpPr>
        <p:spPr>
          <a:xfrm>
            <a:off x="5429522" y="1504142"/>
            <a:ext cx="3561347" cy="2860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solve-them</a:t>
            </a: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Systematic definition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3858257" y="2150201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89"/>
    </mc:Choice>
    <mc:Fallback xmlns="">
      <p:transition spd="slow" advTm="19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1. Introduction and objective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4"/>
          <p:cNvSpPr/>
          <p:nvPr/>
        </p:nvSpPr>
        <p:spPr>
          <a:xfrm>
            <a:off x="435981" y="1470604"/>
            <a:ext cx="3551181" cy="1752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issues.</a:t>
            </a:r>
          </a:p>
          <a:p>
            <a:pPr algn="ctr"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Not parametric enough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Non-extensible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24"/>
          <p:cNvSpPr/>
          <p:nvPr/>
        </p:nvSpPr>
        <p:spPr>
          <a:xfrm>
            <a:off x="5429522" y="1504142"/>
            <a:ext cx="3561347" cy="3414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solve-them</a:t>
            </a: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Systematic definition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Object-oriented approach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3858257" y="2150201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 derecha 13"/>
          <p:cNvSpPr/>
          <p:nvPr/>
        </p:nvSpPr>
        <p:spPr>
          <a:xfrm>
            <a:off x="3858257" y="2693545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6"/>
    </mc:Choice>
    <mc:Fallback xmlns="">
      <p:transition spd="slow" advTm="9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1. Introduction and objective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4"/>
          <p:cNvSpPr/>
          <p:nvPr/>
        </p:nvSpPr>
        <p:spPr>
          <a:xfrm>
            <a:off x="435981" y="1470604"/>
            <a:ext cx="3551181" cy="2583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issues.</a:t>
            </a:r>
          </a:p>
          <a:p>
            <a:pPr algn="ctr"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Not parametric enough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Non-extensible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Locked to a </a:t>
            </a:r>
            <a:r>
              <a:rPr lang="en-US" b="1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comercial</a:t>
            </a: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 software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24"/>
          <p:cNvSpPr/>
          <p:nvPr/>
        </p:nvSpPr>
        <p:spPr>
          <a:xfrm>
            <a:off x="5429522" y="1504142"/>
            <a:ext cx="3561347" cy="39688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solve-them</a:t>
            </a: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Systematic definition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Object-oriented approach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Standard formats: HDF5,BDF, STEP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3858257" y="2150201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 derecha 13"/>
          <p:cNvSpPr/>
          <p:nvPr/>
        </p:nvSpPr>
        <p:spPr>
          <a:xfrm>
            <a:off x="3858257" y="2693545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>
            <a:off x="3858257" y="3285792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7"/>
    </mc:Choice>
    <mc:Fallback xmlns="">
      <p:transition spd="slow" advTm="7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14200" y="116640"/>
            <a:ext cx="5766480" cy="395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002060"/>
                </a:solidFill>
                <a:latin typeface="Calibri"/>
              </a:rPr>
              <a:t>1. Introduction and objective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4"/>
          <p:cNvSpPr/>
          <p:nvPr/>
        </p:nvSpPr>
        <p:spPr>
          <a:xfrm>
            <a:off x="435981" y="1470604"/>
            <a:ext cx="3551181" cy="31378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issues.</a:t>
            </a:r>
          </a:p>
          <a:p>
            <a:pPr algn="ctr"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Not parametric enough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Non-extensible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Locked to a </a:t>
            </a:r>
            <a:r>
              <a:rPr lang="en-US" b="1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comercial</a:t>
            </a: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 software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Licensing times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24"/>
          <p:cNvSpPr/>
          <p:nvPr/>
        </p:nvSpPr>
        <p:spPr>
          <a:xfrm>
            <a:off x="5429522" y="1504142"/>
            <a:ext cx="3561347" cy="4522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solve-them</a:t>
            </a: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Systematic definition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Object-oriented approach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Standard formats: HDF5,BDF, STEP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latin typeface="Calibri" panose="020F0502020204030204" pitchFamily="34" charset="0"/>
                <a:cs typeface="Calibri" panose="020F0502020204030204" pitchFamily="34" charset="0"/>
              </a:rPr>
              <a:t>Open-source</a:t>
            </a: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b="1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b="1" spc="-1" dirty="0">
              <a:solidFill>
                <a:srgbClr val="0000FF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s-ES" b="1" spc="-1" dirty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3858257" y="2150201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 derecha 13"/>
          <p:cNvSpPr/>
          <p:nvPr/>
        </p:nvSpPr>
        <p:spPr>
          <a:xfrm>
            <a:off x="3858257" y="2693545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>
            <a:off x="3858257" y="3285792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 derecha 17"/>
          <p:cNvSpPr/>
          <p:nvPr/>
        </p:nvSpPr>
        <p:spPr>
          <a:xfrm>
            <a:off x="3858257" y="3815051"/>
            <a:ext cx="1216726" cy="16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7"/>
    </mc:Choice>
    <mc:Fallback xmlns="">
      <p:transition spd="slow" advTm="18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8.2|11.3|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7.9|1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0.1|4|7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24639</TotalTime>
  <Words>1069</Words>
  <Application>Microsoft Office PowerPoint</Application>
  <PresentationFormat>Presentación en pantalla (4:3)</PresentationFormat>
  <Paragraphs>311</Paragraphs>
  <Slides>37</Slides>
  <Notes>37</Notes>
  <HiddenSlides>0</HiddenSlides>
  <MMClips>37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39" baseType="lpstr"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Windows 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AB</dc:creator>
  <dc:description/>
  <cp:lastModifiedBy>Clara Cid Bengoa</cp:lastModifiedBy>
  <cp:revision>1146</cp:revision>
  <cp:lastPrinted>2019-12-23T13:47:27Z</cp:lastPrinted>
  <dcterms:created xsi:type="dcterms:W3CDTF">2011-03-30T10:51:47Z</dcterms:created>
  <dcterms:modified xsi:type="dcterms:W3CDTF">2022-12-02T09:36:52Z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Windows uE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27</vt:i4>
  </property>
  <property fmtid="{D5CDD505-2E9C-101B-9397-08002B2CF9AE}" pid="9" name="PresentationFormat">
    <vt:lpwstr>Presentación en pantalla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27</vt:i4>
  </property>
</Properties>
</file>